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1" d="100"/>
          <a:sy n="71" d="100"/>
        </p:scale>
        <p:origin x="-1356"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D57B3BC-C6FD-4BDA-B53C-A24D55C30B31}" type="datetimeFigureOut">
              <a:rPr lang="en-US" smtClean="0"/>
              <a:pPr/>
              <a:t>4/18/2020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B7131F4-E110-4701-A161-BD6798F4BF0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57B3BC-C6FD-4BDA-B53C-A24D55C30B31}" type="datetimeFigureOut">
              <a:rPr lang="en-US" smtClean="0"/>
              <a:pPr/>
              <a:t>4/18/2020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B7131F4-E110-4701-A161-BD6798F4BF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57B3BC-C6FD-4BDA-B53C-A24D55C30B31}" type="datetimeFigureOut">
              <a:rPr lang="en-US" smtClean="0"/>
              <a:pPr/>
              <a:t>4/18/2020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B7131F4-E110-4701-A161-BD6798F4BF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57B3BC-C6FD-4BDA-B53C-A24D55C30B31}" type="datetimeFigureOut">
              <a:rPr lang="en-US" smtClean="0"/>
              <a:pPr/>
              <a:t>4/18/2020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B7131F4-E110-4701-A161-BD6798F4BF0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D57B3BC-C6FD-4BDA-B53C-A24D55C30B31}" type="datetimeFigureOut">
              <a:rPr lang="en-US" smtClean="0"/>
              <a:pPr/>
              <a:t>4/18/2020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B7131F4-E110-4701-A161-BD6798F4BF0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D57B3BC-C6FD-4BDA-B53C-A24D55C30B31}" type="datetimeFigureOut">
              <a:rPr lang="en-US" smtClean="0"/>
              <a:pPr/>
              <a:t>4/18/2020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B7131F4-E110-4701-A161-BD6798F4BF0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D57B3BC-C6FD-4BDA-B53C-A24D55C30B31}" type="datetimeFigureOut">
              <a:rPr lang="en-US" smtClean="0"/>
              <a:pPr/>
              <a:t>4/18/2020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B7131F4-E110-4701-A161-BD6798F4BF0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D57B3BC-C6FD-4BDA-B53C-A24D55C30B31}" type="datetimeFigureOut">
              <a:rPr lang="en-US" smtClean="0"/>
              <a:pPr/>
              <a:t>4/18/2020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B7131F4-E110-4701-A161-BD6798F4BF0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D57B3BC-C6FD-4BDA-B53C-A24D55C30B31}" type="datetimeFigureOut">
              <a:rPr lang="en-US" smtClean="0"/>
              <a:pPr/>
              <a:t>4/18/2020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B7131F4-E110-4701-A161-BD6798F4BF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D57B3BC-C6FD-4BDA-B53C-A24D55C30B31}" type="datetimeFigureOut">
              <a:rPr lang="en-US" smtClean="0"/>
              <a:pPr/>
              <a:t>4/18/2020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B7131F4-E110-4701-A161-BD6798F4BF0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D57B3BC-C6FD-4BDA-B53C-A24D55C30B31}" type="datetimeFigureOut">
              <a:rPr lang="en-US" smtClean="0"/>
              <a:pPr/>
              <a:t>4/18/2020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B7131F4-E110-4701-A161-BD6798F4BF0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D57B3BC-C6FD-4BDA-B53C-A24D55C30B31}" type="datetimeFigureOut">
              <a:rPr lang="en-US" smtClean="0"/>
              <a:pPr/>
              <a:t>4/18/2020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B7131F4-E110-4701-A161-BD6798F4BF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t>Visibility Splays and Sight Lines</a:t>
            </a:r>
            <a:br>
              <a:rPr lang="en-US" sz="3600" dirty="0" smtClean="0"/>
            </a:br>
            <a:endParaRPr lang="en-US" sz="3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smtClean="0"/>
              <a:t>Visibility </a:t>
            </a:r>
            <a:r>
              <a:rPr lang="en-US" dirty="0"/>
              <a:t>Splays and sight lines are an essential feature of an access or junction as it allows traffic on the minor road to see cyclists, vehicles and pedestrians on the main road.  </a:t>
            </a:r>
            <a:endParaRPr lang="en-US" dirty="0" smtClean="0"/>
          </a:p>
          <a:p>
            <a:pPr algn="just"/>
            <a:endParaRPr lang="en-US" dirty="0" smtClean="0"/>
          </a:p>
          <a:p>
            <a:pPr algn="just"/>
            <a:r>
              <a:rPr lang="en-US" dirty="0" smtClean="0"/>
              <a:t>An </a:t>
            </a:r>
            <a:r>
              <a:rPr lang="en-US" dirty="0"/>
              <a:t>unobstructed visibility splay or sight line allows a motorist to see and be seen and with appropriate visibility splays or sight lines road users have time to see and react to any potential incident.</a:t>
            </a:r>
          </a:p>
          <a:p>
            <a:pPr algn="just"/>
            <a:endParaRPr lang="en-US" dirty="0"/>
          </a:p>
        </p:txBody>
      </p:sp>
      <p:sp>
        <p:nvSpPr>
          <p:cNvPr id="2" name="Title 1"/>
          <p:cNvSpPr>
            <a:spLocks noGrp="1"/>
          </p:cNvSpPr>
          <p:nvPr>
            <p:ph type="title"/>
          </p:nvPr>
        </p:nvSpPr>
        <p:spPr/>
        <p:txBody>
          <a:bodyPr>
            <a:normAutofit fontScale="90000"/>
          </a:bodyPr>
          <a:lstStyle/>
          <a:p>
            <a:r>
              <a:rPr lang="en-US" dirty="0" smtClean="0"/>
              <a:t>Visibility Splays and Sight Lines</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dirty="0" smtClean="0"/>
              <a:t>Although they have the same function Visibility Splays tend to be areas of land which are dedicated to the Highway Authority as part of the public highway forming part of a new road junction. Sight lines tend to be protected areas of land within the junction design but which will not normally form part of the public highway</a:t>
            </a:r>
            <a:r>
              <a:rPr lang="en-US" dirty="0" smtClean="0"/>
              <a:t>.</a:t>
            </a:r>
          </a:p>
          <a:p>
            <a:pPr algn="just"/>
            <a:endParaRPr lang="en-US" dirty="0" smtClean="0"/>
          </a:p>
          <a:p>
            <a:pPr algn="just"/>
            <a:r>
              <a:rPr lang="en-US" dirty="0" smtClean="0"/>
              <a:t>The </a:t>
            </a:r>
            <a:r>
              <a:rPr lang="en-US" dirty="0" smtClean="0"/>
              <a:t>diagram below indicates the correct interpretation of sight lines at a simple priority road junction, but equally applies to a private access point or individual driveway.</a:t>
            </a:r>
          </a:p>
          <a:p>
            <a:pPr algn="just"/>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l="22489" t="18750" r="23895" b="31250"/>
          <a:stretch>
            <a:fillRect/>
          </a:stretch>
        </p:blipFill>
        <p:spPr bwMode="auto">
          <a:xfrm>
            <a:off x="838200" y="2286000"/>
            <a:ext cx="6975887" cy="36576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Measuring a Visibility Splay</a:t>
            </a:r>
          </a:p>
          <a:p>
            <a:pPr algn="just"/>
            <a:r>
              <a:rPr lang="en-US" dirty="0" smtClean="0">
                <a:latin typeface="Times New Roman" pitchFamily="18" charset="0"/>
                <a:cs typeface="Times New Roman" pitchFamily="18" charset="0"/>
              </a:rPr>
              <a:t>There are two key dimensions known as the X and Y distances.</a:t>
            </a:r>
          </a:p>
          <a:p>
            <a:pPr algn="just"/>
            <a:r>
              <a:rPr lang="en-US" dirty="0" smtClean="0">
                <a:latin typeface="Times New Roman" pitchFamily="18" charset="0"/>
                <a:cs typeface="Times New Roman" pitchFamily="18" charset="0"/>
              </a:rPr>
              <a:t>Firstly the X distance is measured from the nearside edge of the carriageway back to the position of the driver’s eye line, which for an average car, is 2.4m back and at a height of 1.05 </a:t>
            </a:r>
            <a:r>
              <a:rPr lang="en-US" dirty="0" err="1" smtClean="0">
                <a:latin typeface="Times New Roman" pitchFamily="18" charset="0"/>
                <a:cs typeface="Times New Roman" pitchFamily="18" charset="0"/>
              </a:rPr>
              <a:t>metres</a:t>
            </a:r>
            <a:r>
              <a:rPr lang="en-US" dirty="0" smtClean="0">
                <a:latin typeface="Times New Roman" pitchFamily="18" charset="0"/>
                <a:cs typeface="Times New Roman" pitchFamily="18" charset="0"/>
              </a:rPr>
              <a:t> above the carriageway of the minor road, access or drive.</a:t>
            </a:r>
          </a:p>
          <a:p>
            <a:pPr algn="just"/>
            <a:r>
              <a:rPr lang="en-US" dirty="0" smtClean="0">
                <a:latin typeface="Times New Roman" pitchFamily="18" charset="0"/>
                <a:cs typeface="Times New Roman" pitchFamily="18" charset="0"/>
              </a:rPr>
              <a:t>Secondly, the Y distance - this is the distance over which vision should be provided to enable the emerging driver to see approaching main road traffic and for that traffic to see the emerging vehicle.</a:t>
            </a:r>
          </a:p>
          <a:p>
            <a:pPr algn="just"/>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The Y distance is measured from the centre line of the access to the location on the main road of the approaching vehicle based on the calculated findings of the radar speed survey. The faster the approaching vehicles, the longer the distance required to see and be seen</a:t>
            </a:r>
            <a:r>
              <a:rPr lang="en-US" dirty="0" smtClean="0">
                <a:latin typeface="Times New Roman" pitchFamily="18" charset="0"/>
                <a:cs typeface="Times New Roman" pitchFamily="18" charset="0"/>
              </a:rPr>
              <a:t>.</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Visibility splays/sight lines are measured in both a horizontal and vertical sense and at the start of the Y distance, that is the point away from the minor road the driver of the merging vehicle should normally be able to see an object height of 600mm above the main road carriageway. </a:t>
            </a:r>
            <a:endParaRPr lang="en-US"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latin typeface="Times New Roman" pitchFamily="18" charset="0"/>
                <a:cs typeface="Times New Roman" pitchFamily="18" charset="0"/>
              </a:rPr>
              <a:t>This vertical requirement is to ensure that drivers’ vision is not obstructed by crests in the main road where a “blind summit” may occur</a:t>
            </a:r>
            <a:r>
              <a:rPr lang="en-US" dirty="0" smtClean="0">
                <a:latin typeface="Times New Roman" pitchFamily="18" charset="0"/>
                <a:cs typeface="Times New Roman" pitchFamily="18" charset="0"/>
              </a:rPr>
              <a:t>.</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Within the visibility splay or sight line envelope there should be no obstructions to vision such as walls or vegetation etc. within the vertical profile.</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TotalTime>
  <Words>397</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Visibility Splays and Sight Lines </vt:lpstr>
      <vt:lpstr>Visibility Splays and Sight Lines </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Visibility Splays and Sight Lines </dc:title>
  <dc:creator>nabeeha mehmood</dc:creator>
  <cp:lastModifiedBy>nabeeha mehmood</cp:lastModifiedBy>
  <cp:revision>4</cp:revision>
  <dcterms:created xsi:type="dcterms:W3CDTF">2015-05-21T06:36:07Z</dcterms:created>
  <dcterms:modified xsi:type="dcterms:W3CDTF">2020-04-18T08:57:16Z</dcterms:modified>
</cp:coreProperties>
</file>